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7"/>
  </p:notesMasterIdLst>
  <p:sldIdLst>
    <p:sldId id="256" r:id="rId2"/>
    <p:sldId id="278" r:id="rId3"/>
    <p:sldId id="257" r:id="rId4"/>
    <p:sldId id="258" r:id="rId5"/>
    <p:sldId id="273" r:id="rId6"/>
    <p:sldId id="274" r:id="rId7"/>
    <p:sldId id="275" r:id="rId8"/>
    <p:sldId id="276" r:id="rId9"/>
    <p:sldId id="277" r:id="rId10"/>
    <p:sldId id="264" r:id="rId11"/>
    <p:sldId id="265" r:id="rId12"/>
    <p:sldId id="266" r:id="rId13"/>
    <p:sldId id="280" r:id="rId14"/>
    <p:sldId id="279"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1"/>
    <p:restoredTop sz="93933"/>
  </p:normalViewPr>
  <p:slideViewPr>
    <p:cSldViewPr snapToGrid="0" snapToObjects="1">
      <p:cViewPr varScale="1">
        <p:scale>
          <a:sx n="61" d="100"/>
          <a:sy n="61" d="100"/>
        </p:scale>
        <p:origin x="24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E1ECE-5B53-0246-8F69-DD858C3C00F3}" type="datetimeFigureOut">
              <a:rPr lang="en-US" smtClean="0"/>
              <a:t>7/27/23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BD27D-657B-A34E-B15B-C5CF7E1FDC3F}" type="slidenum">
              <a:rPr lang="en-US" smtClean="0"/>
              <a:t>‹#›</a:t>
            </a:fld>
            <a:endParaRPr lang="en-US" dirty="0"/>
          </a:p>
        </p:txBody>
      </p:sp>
    </p:spTree>
    <p:extLst>
      <p:ext uri="{BB962C8B-B14F-4D97-AF65-F5344CB8AC3E}">
        <p14:creationId xmlns:p14="http://schemas.microsoft.com/office/powerpoint/2010/main" val="128772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00742A-DB24-8044-B88F-CC5E3AD61183}" type="datetimeFigureOut">
              <a:rPr lang="en-US" smtClean="0"/>
              <a:t>7/27/23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714E5B0-013B-1F40-A8C1-3B3165AF8D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0742A-DB24-8044-B88F-CC5E3AD61183}" type="datetimeFigureOut">
              <a:rPr lang="en-US" smtClean="0"/>
              <a:t>7/27/23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00742A-DB24-8044-B88F-CC5E3AD61183}" type="datetimeFigureOut">
              <a:rPr lang="en-US" smtClean="0"/>
              <a:t>7/27/23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0742A-DB24-8044-B88F-CC5E3AD61183}" type="datetimeFigureOut">
              <a:rPr lang="en-US" smtClean="0"/>
              <a:t>7/27/23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0742A-DB24-8044-B88F-CC5E3AD61183}" type="datetimeFigureOut">
              <a:rPr lang="en-US" smtClean="0"/>
              <a:t>7/27/23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0742A-DB24-8044-B88F-CC5E3AD61183}" type="datetimeFigureOut">
              <a:rPr lang="en-US" smtClean="0"/>
              <a:t>7/27/23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00742A-DB24-8044-B88F-CC5E3AD61183}" type="datetimeFigureOut">
              <a:rPr lang="en-US" smtClean="0"/>
              <a:t>7/27/23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00742A-DB24-8044-B88F-CC5E3AD61183}" type="datetimeFigureOut">
              <a:rPr lang="en-US" smtClean="0"/>
              <a:t>7/27/23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14E5B0-013B-1F40-A8C1-3B3165AF8D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00742A-DB24-8044-B88F-CC5E3AD61183}" type="datetimeFigureOut">
              <a:rPr lang="en-US" smtClean="0"/>
              <a:t>7/27/23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14E5B0-013B-1F40-A8C1-3B3165AF8D4B}" type="slidenum">
              <a:rPr lang="en-US" smtClean="0"/>
              <a:t>‹#›</a:t>
            </a:fld>
            <a:endParaRPr lang="en-US" dirty="0"/>
          </a:p>
        </p:txBody>
      </p:sp>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FTc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Rounded MT Bold" charset="0"/>
                <a:ea typeface="Arial Rounded MT Bold" charset="0"/>
                <a:cs typeface="Arial Rounded MT Bold" charset="0"/>
              </a:rPr>
              <a:t>AFT Local 6262</a:t>
            </a:r>
            <a:br>
              <a:rPr lang="en-US" dirty="0">
                <a:latin typeface="Arial Rounded MT Bold" charset="0"/>
                <a:ea typeface="Arial Rounded MT Bold" charset="0"/>
                <a:cs typeface="Arial Rounded MT Bold" charset="0"/>
              </a:rPr>
            </a:br>
            <a:r>
              <a:rPr lang="en-US" dirty="0">
                <a:latin typeface="Arial Rounded MT Bold" charset="0"/>
                <a:ea typeface="Arial Rounded MT Bold" charset="0"/>
                <a:cs typeface="Arial Rounded MT Bold" charset="0"/>
              </a:rPr>
              <a:t>Part-time Faculty United at COC</a:t>
            </a:r>
          </a:p>
        </p:txBody>
      </p:sp>
      <p:sp>
        <p:nvSpPr>
          <p:cNvPr id="5" name="Content Placeholder 4"/>
          <p:cNvSpPr>
            <a:spLocks noGrp="1"/>
          </p:cNvSpPr>
          <p:nvPr>
            <p:ph idx="1"/>
          </p:nvPr>
        </p:nvSpPr>
        <p:spPr>
          <a:xfrm>
            <a:off x="1484310" y="2212849"/>
            <a:ext cx="10018713" cy="4407408"/>
          </a:xfrm>
        </p:spPr>
        <p:txBody>
          <a:bodyPr anchor="t">
            <a:normAutofit/>
          </a:bodyPr>
          <a:lstStyle/>
          <a:p>
            <a:pPr marL="0" indent="0">
              <a:buNone/>
            </a:pPr>
            <a:r>
              <a:rPr lang="en-US" sz="4000" b="1" dirty="0">
                <a:latin typeface="Arial Rounded MT Bold" charset="0"/>
                <a:ea typeface="Arial Rounded MT Bold" charset="0"/>
                <a:cs typeface="Arial Rounded MT Bold" charset="0"/>
              </a:rPr>
              <a:t>Follow us on:</a:t>
            </a:r>
          </a:p>
          <a:p>
            <a:pPr marL="0" indent="0">
              <a:buNone/>
            </a:pPr>
            <a:endParaRPr lang="en-US" dirty="0">
              <a:latin typeface="Arial Rounded MT Bold" charset="0"/>
              <a:ea typeface="Arial Rounded MT Bold" charset="0"/>
              <a:cs typeface="Arial Rounded MT Bold" charset="0"/>
            </a:endParaRPr>
          </a:p>
          <a:p>
            <a:pPr marL="0" indent="0">
              <a:buNone/>
            </a:pPr>
            <a:r>
              <a:rPr lang="en-US" sz="3200" dirty="0">
                <a:latin typeface="Arial Rounded MT Bold" charset="0"/>
                <a:ea typeface="Arial Rounded MT Bold" charset="0"/>
                <a:cs typeface="Arial Rounded MT Bold" charset="0"/>
              </a:rPr>
              <a:t>Twitter:  @AFTLocal6262</a:t>
            </a:r>
          </a:p>
          <a:p>
            <a:pPr marL="0" indent="0">
              <a:buNone/>
            </a:pPr>
            <a:endParaRPr lang="en-US" dirty="0">
              <a:latin typeface="Arial Rounded MT Bold" charset="0"/>
              <a:ea typeface="Arial Rounded MT Bold" charset="0"/>
              <a:cs typeface="Arial Rounded MT Bold" charset="0"/>
            </a:endParaRPr>
          </a:p>
          <a:p>
            <a:pPr marL="0" indent="0">
              <a:buNone/>
            </a:pPr>
            <a:r>
              <a:rPr lang="en-US" sz="3200" dirty="0">
                <a:latin typeface="Arial Rounded MT Bold" charset="0"/>
                <a:ea typeface="Arial Rounded MT Bold" charset="0"/>
                <a:cs typeface="Arial Rounded MT Bold" charset="0"/>
              </a:rPr>
              <a:t>Facebook Group: AFT Local 6262</a:t>
            </a:r>
          </a:p>
          <a:p>
            <a:pPr marL="0" indent="0">
              <a:buNone/>
            </a:pPr>
            <a:endParaRPr lang="en-US" dirty="0">
              <a:latin typeface="Arial Rounded MT Bold" charset="0"/>
              <a:ea typeface="Arial Rounded MT Bold" charset="0"/>
              <a:cs typeface="Arial Rounded MT Bold" charset="0"/>
            </a:endParaRPr>
          </a:p>
          <a:p>
            <a:pPr marL="0" indent="0">
              <a:buNone/>
            </a:pPr>
            <a:r>
              <a:rPr lang="en-US" sz="3200" dirty="0">
                <a:latin typeface="Arial Rounded MT Bold" charset="0"/>
                <a:ea typeface="Arial Rounded MT Bold" charset="0"/>
                <a:cs typeface="Arial Rounded MT Bold" charset="0"/>
              </a:rPr>
              <a:t>Website: www.aftcoc.org</a:t>
            </a:r>
            <a:endParaRPr lang="en-US" sz="3200"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09" y="1"/>
            <a:ext cx="10018713" cy="1243584"/>
          </a:xfrm>
        </p:spPr>
        <p:txBody>
          <a:bodyPr>
            <a:normAutofit fontScale="90000"/>
          </a:bodyPr>
          <a:lstStyle/>
          <a:p>
            <a:r>
              <a:rPr lang="en-US" sz="4000" dirty="0">
                <a:latin typeface="Arial Rounded MT Bold" charset="0"/>
                <a:ea typeface="Arial Rounded MT Bold" charset="0"/>
                <a:cs typeface="Arial Rounded MT Bold" charset="0"/>
              </a:rPr>
              <a:t>Article 11: Working Conditions</a:t>
            </a:r>
            <a:br>
              <a:rPr lang="en-US" sz="4000" dirty="0">
                <a:latin typeface="Arial Rounded MT Bold" charset="0"/>
                <a:ea typeface="Arial Rounded MT Bold" charset="0"/>
                <a:cs typeface="Arial Rounded MT Bold" charset="0"/>
              </a:rPr>
            </a:br>
            <a:r>
              <a:rPr lang="en-US" sz="4000" dirty="0">
                <a:latin typeface="Arial Rounded MT Bold" charset="0"/>
                <a:ea typeface="Arial Rounded MT Bold" charset="0"/>
                <a:cs typeface="Arial Rounded MT Bold" charset="0"/>
              </a:rPr>
              <a:t> (Academic Freedom)</a:t>
            </a:r>
            <a:endParaRPr lang="en-US" dirty="0">
              <a:latin typeface="Arial Rounded MT Bold" charset="0"/>
              <a:ea typeface="Arial Rounded MT Bold" charset="0"/>
              <a:cs typeface="Arial Rounded MT Bold" charset="0"/>
            </a:endParaRPr>
          </a:p>
        </p:txBody>
      </p:sp>
      <p:sp>
        <p:nvSpPr>
          <p:cNvPr id="3" name="Content Placeholder 2">
            <a:extLst>
              <a:ext uri="{FF2B5EF4-FFF2-40B4-BE49-F238E27FC236}">
                <a16:creationId xmlns:a16="http://schemas.microsoft.com/office/drawing/2014/main" id="{A92DF82D-ADE8-0644-4521-FB9097975CC5}"/>
              </a:ext>
            </a:extLst>
          </p:cNvPr>
          <p:cNvSpPr>
            <a:spLocks noGrp="1"/>
          </p:cNvSpPr>
          <p:nvPr>
            <p:ph idx="1"/>
          </p:nvPr>
        </p:nvSpPr>
        <p:spPr>
          <a:xfrm>
            <a:off x="1484310" y="1243585"/>
            <a:ext cx="10018713" cy="5614414"/>
          </a:xfrm>
        </p:spPr>
        <p:txBody>
          <a:bodyPr anchor="t">
            <a:noAutofit/>
          </a:bodyPr>
          <a:lstStyle/>
          <a:p>
            <a:pPr marL="0" indent="0">
              <a:buNone/>
            </a:pPr>
            <a:r>
              <a:rPr lang="en-US" sz="2800" b="1" dirty="0"/>
              <a:t>Unit members have the right to select their own instructional materials to be used in their class(es), consistent with the official course outline of record.</a:t>
            </a:r>
            <a:r>
              <a:rPr lang="en-US" sz="2800" dirty="0"/>
              <a:t> Exceptions may include situations in which all faculty teaching the given course(s) are required to use department-established laboratory manuals based on established instructional schedules, instructional materials and learning management systems needed to meet requirements from external accreditation and authorizing bodies, required SLO assessment content to be evaluated consistently across the department, and the use of software programs which must be vetted by a department in accordance with college policies and procedures. (Article 11.B.2.)</a:t>
            </a:r>
          </a:p>
        </p:txBody>
      </p:sp>
    </p:spTree>
    <p:extLst>
      <p:ext uri="{BB962C8B-B14F-4D97-AF65-F5344CB8AC3E}">
        <p14:creationId xmlns:p14="http://schemas.microsoft.com/office/powerpoint/2010/main" val="1316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09" y="1"/>
            <a:ext cx="10018713" cy="1243584"/>
          </a:xfrm>
        </p:spPr>
        <p:txBody>
          <a:bodyPr>
            <a:normAutofit fontScale="90000"/>
          </a:bodyPr>
          <a:lstStyle/>
          <a:p>
            <a:r>
              <a:rPr lang="en-US" dirty="0">
                <a:latin typeface="Arial Rounded MT Bold" charset="0"/>
                <a:ea typeface="Arial Rounded MT Bold" charset="0"/>
                <a:cs typeface="Arial Rounded MT Bold" charset="0"/>
              </a:rPr>
              <a:t>APPENDIX G: DISTRICT-COMPENSATED COMMITTEES</a:t>
            </a:r>
          </a:p>
        </p:txBody>
      </p:sp>
      <p:sp>
        <p:nvSpPr>
          <p:cNvPr id="5" name="Content Placeholder 4"/>
          <p:cNvSpPr>
            <a:spLocks noGrp="1"/>
          </p:cNvSpPr>
          <p:nvPr>
            <p:ph idx="1"/>
          </p:nvPr>
        </p:nvSpPr>
        <p:spPr>
          <a:xfrm>
            <a:off x="1484310" y="1243584"/>
            <a:ext cx="10018713" cy="5376673"/>
          </a:xfrm>
        </p:spPr>
        <p:txBody>
          <a:bodyPr anchor="t">
            <a:normAutofit/>
          </a:bodyPr>
          <a:lstStyle/>
          <a:p>
            <a:endParaRPr lang="en-US" sz="3200" dirty="0">
              <a:latin typeface="Arial Rounded MT Bold" charset="0"/>
              <a:ea typeface="Arial Rounded MT Bold" charset="0"/>
              <a:cs typeface="Arial Rounded MT Bold" charset="0"/>
            </a:endParaRPr>
          </a:p>
          <a:p>
            <a:r>
              <a:rPr lang="en-US" sz="3200" dirty="0">
                <a:latin typeface="Arial Rounded MT Bold" charset="0"/>
                <a:ea typeface="Arial Rounded MT Bold" charset="0"/>
                <a:cs typeface="Arial Rounded MT Bold" charset="0"/>
              </a:rPr>
              <a:t>Increased participation in college governance </a:t>
            </a:r>
          </a:p>
          <a:p>
            <a:r>
              <a:rPr lang="en-US" sz="3200" dirty="0">
                <a:latin typeface="Arial Rounded MT Bold" charset="0"/>
                <a:ea typeface="Arial Rounded MT Bold" charset="0"/>
                <a:cs typeface="Arial Rounded MT Bold" charset="0"/>
              </a:rPr>
              <a:t>Added additional paid committees </a:t>
            </a:r>
          </a:p>
          <a:p>
            <a:r>
              <a:rPr lang="en-US" sz="3200" dirty="0">
                <a:latin typeface="Arial Rounded MT Bold" charset="0"/>
                <a:ea typeface="Arial Rounded MT Bold" charset="0"/>
                <a:cs typeface="Arial Rounded MT Bold" charset="0"/>
              </a:rPr>
              <a:t>Increased number of paid seats on committees </a:t>
            </a:r>
          </a:p>
        </p:txBody>
      </p:sp>
    </p:spTree>
    <p:extLst>
      <p:ext uri="{BB962C8B-B14F-4D97-AF65-F5344CB8AC3E}">
        <p14:creationId xmlns:p14="http://schemas.microsoft.com/office/powerpoint/2010/main" val="30785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09" y="1"/>
            <a:ext cx="10018713" cy="1243584"/>
          </a:xfrm>
        </p:spPr>
        <p:txBody>
          <a:bodyPr>
            <a:normAutofit/>
          </a:bodyPr>
          <a:lstStyle/>
          <a:p>
            <a:r>
              <a:rPr lang="en-US" dirty="0">
                <a:latin typeface="Arial Rounded MT Bold" charset="0"/>
                <a:ea typeface="Arial Rounded MT Bold" charset="0"/>
                <a:cs typeface="Arial Rounded MT Bold" charset="0"/>
              </a:rPr>
              <a:t>Article 19: Professional Development</a:t>
            </a:r>
          </a:p>
        </p:txBody>
      </p:sp>
      <p:sp>
        <p:nvSpPr>
          <p:cNvPr id="5" name="Content Placeholder 4"/>
          <p:cNvSpPr>
            <a:spLocks noGrp="1"/>
          </p:cNvSpPr>
          <p:nvPr>
            <p:ph idx="1"/>
          </p:nvPr>
        </p:nvSpPr>
        <p:spPr>
          <a:xfrm>
            <a:off x="1484309" y="993366"/>
            <a:ext cx="10018713" cy="5864633"/>
          </a:xfrm>
        </p:spPr>
        <p:txBody>
          <a:bodyPr anchor="t">
            <a:normAutofit fontScale="85000" lnSpcReduction="10000"/>
          </a:bodyPr>
          <a:lstStyle/>
          <a:p>
            <a:endParaRPr lang="en-US" sz="3200" dirty="0">
              <a:latin typeface="Arial Rounded MT Bold" charset="0"/>
              <a:ea typeface="Arial Rounded MT Bold" charset="0"/>
              <a:cs typeface="Arial Rounded MT Bold" charset="0"/>
            </a:endParaRPr>
          </a:p>
          <a:p>
            <a:r>
              <a:rPr lang="en-US" sz="3200" dirty="0">
                <a:latin typeface="Arial Rounded MT Bold" charset="0"/>
                <a:ea typeface="Arial Rounded MT Bold" charset="0"/>
                <a:cs typeface="Arial Rounded MT Bold" charset="0"/>
              </a:rPr>
              <a:t>ACUE Replaces the Skilled Teachers Course </a:t>
            </a:r>
          </a:p>
          <a:p>
            <a:r>
              <a:rPr lang="en-US" sz="3200" dirty="0">
                <a:latin typeface="Arial Rounded MT Bold" charset="0"/>
                <a:ea typeface="Arial Rounded MT Bold" charset="0"/>
                <a:cs typeface="Arial Rounded MT Bold" charset="0"/>
              </a:rPr>
              <a:t>For ACUE, 1 </a:t>
            </a:r>
            <a:r>
              <a:rPr lang="en-US" sz="3200" dirty="0" err="1">
                <a:latin typeface="Arial Rounded MT Bold" charset="0"/>
                <a:ea typeface="Arial Rounded MT Bold" charset="0"/>
                <a:cs typeface="Arial Rounded MT Bold" charset="0"/>
              </a:rPr>
              <a:t>microcredential</a:t>
            </a:r>
            <a:r>
              <a:rPr lang="en-US" sz="3200" dirty="0">
                <a:latin typeface="Arial Rounded MT Bold" charset="0"/>
                <a:ea typeface="Arial Rounded MT Bold" charset="0"/>
                <a:cs typeface="Arial Rounded MT Bold" charset="0"/>
              </a:rPr>
              <a:t> course (6-7 modules) = 1 unit. Unit members who successfully complete 3 units will remain at their earned step and will be advanced to range B (without Ph.D., J.D., Ed.D., etc.) or range D (with Ph.D., J.D., Ed.D., etc.) on the salary schedule per Appendix A, effective the following summer session. Alternatively, unit members may receive paid FLEX hours for each hour of ACUE training up to their maximum available FLEX hours that same semester. Unit members cannot use units for movement across the salary schedule if receiving FLEX payment for those same hours.</a:t>
            </a:r>
          </a:p>
        </p:txBody>
      </p:sp>
    </p:spTree>
    <p:extLst>
      <p:ext uri="{BB962C8B-B14F-4D97-AF65-F5344CB8AC3E}">
        <p14:creationId xmlns:p14="http://schemas.microsoft.com/office/powerpoint/2010/main" val="208586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59B8-81CD-313A-BDCC-BB9F19E7183C}"/>
              </a:ext>
            </a:extLst>
          </p:cNvPr>
          <p:cNvSpPr>
            <a:spLocks noGrp="1"/>
          </p:cNvSpPr>
          <p:nvPr>
            <p:ph type="title"/>
          </p:nvPr>
        </p:nvSpPr>
        <p:spPr>
          <a:xfrm>
            <a:off x="1220252" y="1"/>
            <a:ext cx="10018713" cy="892772"/>
          </a:xfrm>
        </p:spPr>
        <p:txBody>
          <a:bodyPr>
            <a:noAutofit/>
          </a:bodyPr>
          <a:lstStyle/>
          <a:p>
            <a:r>
              <a:rPr lang="en-US" sz="6000" dirty="0"/>
              <a:t>Academic Expectations MOU</a:t>
            </a:r>
          </a:p>
        </p:txBody>
      </p:sp>
      <p:sp>
        <p:nvSpPr>
          <p:cNvPr id="3" name="Content Placeholder 2">
            <a:extLst>
              <a:ext uri="{FF2B5EF4-FFF2-40B4-BE49-F238E27FC236}">
                <a16:creationId xmlns:a16="http://schemas.microsoft.com/office/drawing/2014/main" id="{A902980E-E63C-45F1-052F-6217135CB611}"/>
              </a:ext>
            </a:extLst>
          </p:cNvPr>
          <p:cNvSpPr>
            <a:spLocks noGrp="1"/>
          </p:cNvSpPr>
          <p:nvPr>
            <p:ph idx="1"/>
          </p:nvPr>
        </p:nvSpPr>
        <p:spPr>
          <a:xfrm>
            <a:off x="1484310" y="1156832"/>
            <a:ext cx="10018713" cy="5406929"/>
          </a:xfrm>
        </p:spPr>
        <p:txBody>
          <a:bodyPr anchor="t"/>
          <a:lstStyle/>
          <a:p>
            <a:r>
              <a:rPr lang="en-US" sz="4400" dirty="0"/>
              <a:t>Codifies Existing Policies </a:t>
            </a:r>
          </a:p>
          <a:p>
            <a:r>
              <a:rPr lang="en-US" sz="4400" dirty="0"/>
              <a:t>Adds a requirement to enter grades into Canvas, even if the instructor is not using a Canvas shell for the course.</a:t>
            </a:r>
          </a:p>
          <a:p>
            <a:endParaRPr lang="en-US" dirty="0"/>
          </a:p>
        </p:txBody>
      </p:sp>
    </p:spTree>
    <p:extLst>
      <p:ext uri="{BB962C8B-B14F-4D97-AF65-F5344CB8AC3E}">
        <p14:creationId xmlns:p14="http://schemas.microsoft.com/office/powerpoint/2010/main" val="64491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9F29-D632-CC0C-BE9C-5F6ABE78DEA5}"/>
              </a:ext>
            </a:extLst>
          </p:cNvPr>
          <p:cNvSpPr>
            <a:spLocks noGrp="1"/>
          </p:cNvSpPr>
          <p:nvPr>
            <p:ph type="title"/>
          </p:nvPr>
        </p:nvSpPr>
        <p:spPr/>
        <p:txBody>
          <a:bodyPr>
            <a:normAutofit/>
          </a:bodyPr>
          <a:lstStyle/>
          <a:p>
            <a:r>
              <a:rPr lang="en-US" sz="7200" dirty="0"/>
              <a:t>Challenges Ahead</a:t>
            </a:r>
          </a:p>
        </p:txBody>
      </p:sp>
      <p:sp>
        <p:nvSpPr>
          <p:cNvPr id="3" name="Content Placeholder 2">
            <a:extLst>
              <a:ext uri="{FF2B5EF4-FFF2-40B4-BE49-F238E27FC236}">
                <a16:creationId xmlns:a16="http://schemas.microsoft.com/office/drawing/2014/main" id="{A3AE7F78-3DDB-9C6E-FC39-6C2A6ECB2724}"/>
              </a:ext>
            </a:extLst>
          </p:cNvPr>
          <p:cNvSpPr>
            <a:spLocks noGrp="1"/>
          </p:cNvSpPr>
          <p:nvPr>
            <p:ph idx="1"/>
          </p:nvPr>
        </p:nvSpPr>
        <p:spPr/>
        <p:txBody>
          <a:bodyPr anchor="t">
            <a:normAutofit/>
          </a:bodyPr>
          <a:lstStyle/>
          <a:p>
            <a:r>
              <a:rPr lang="en-US" sz="4800" b="0" i="0" dirty="0">
                <a:effectLst/>
                <a:latin typeface="UICTFontTextStyleBody"/>
              </a:rPr>
              <a:t>Healthcare </a:t>
            </a:r>
            <a:endParaRPr lang="en-US" sz="4800" dirty="0">
              <a:effectLst/>
              <a:latin typeface=".AppleSystemUIFont"/>
            </a:endParaRPr>
          </a:p>
          <a:p>
            <a:r>
              <a:rPr lang="en-US" sz="4800" b="0" i="0" dirty="0">
                <a:effectLst/>
                <a:latin typeface="UICTFontTextStyleBody"/>
              </a:rPr>
              <a:t>Pay Parity </a:t>
            </a:r>
            <a:endParaRPr lang="en-US" sz="4800" dirty="0">
              <a:effectLst/>
              <a:latin typeface=".AppleSystemUIFont"/>
            </a:endParaRPr>
          </a:p>
          <a:p>
            <a:r>
              <a:rPr lang="en-US" sz="4800" b="0" i="0" dirty="0">
                <a:effectLst/>
                <a:latin typeface="UICTFontTextStyleBody"/>
              </a:rPr>
              <a:t>80-85% load</a:t>
            </a:r>
            <a:endParaRPr lang="en-US" sz="4800" dirty="0">
              <a:effectLst/>
              <a:latin typeface=".AppleSystemUIFont"/>
            </a:endParaRPr>
          </a:p>
        </p:txBody>
      </p:sp>
    </p:spTree>
    <p:extLst>
      <p:ext uri="{BB962C8B-B14F-4D97-AF65-F5344CB8AC3E}">
        <p14:creationId xmlns:p14="http://schemas.microsoft.com/office/powerpoint/2010/main" val="78369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Rounded MT Bold" charset="0"/>
                <a:ea typeface="Arial Rounded MT Bold" charset="0"/>
                <a:cs typeface="Arial Rounded MT Bold" charset="0"/>
              </a:rPr>
              <a:t>American Federation of Teachers</a:t>
            </a:r>
            <a:br>
              <a:rPr lang="en-US" dirty="0">
                <a:latin typeface="Arial Rounded MT Bold" charset="0"/>
                <a:ea typeface="Arial Rounded MT Bold" charset="0"/>
                <a:cs typeface="Arial Rounded MT Bold" charset="0"/>
              </a:rPr>
            </a:br>
            <a:r>
              <a:rPr lang="en-US" dirty="0">
                <a:latin typeface="Arial Rounded MT Bold" charset="0"/>
                <a:ea typeface="Arial Rounded MT Bold" charset="0"/>
                <a:cs typeface="Arial Rounded MT Bold" charset="0"/>
              </a:rPr>
              <a:t>Local 6262</a:t>
            </a:r>
          </a:p>
        </p:txBody>
      </p:sp>
      <p:sp>
        <p:nvSpPr>
          <p:cNvPr id="5" name="Content Placeholder 4"/>
          <p:cNvSpPr>
            <a:spLocks noGrp="1"/>
          </p:cNvSpPr>
          <p:nvPr>
            <p:ph idx="1"/>
          </p:nvPr>
        </p:nvSpPr>
        <p:spPr>
          <a:xfrm>
            <a:off x="1484310" y="2212849"/>
            <a:ext cx="10018713" cy="4407408"/>
          </a:xfrm>
        </p:spPr>
        <p:txBody>
          <a:bodyPr anchor="t">
            <a:normAutofit/>
          </a:bodyPr>
          <a:lstStyle/>
          <a:p>
            <a:pPr marL="0" indent="0">
              <a:buNone/>
            </a:pPr>
            <a:r>
              <a:rPr lang="en-US" sz="4000" b="1" dirty="0">
                <a:latin typeface="Arial Rounded MT Bold" charset="0"/>
                <a:ea typeface="Arial Rounded MT Bold" charset="0"/>
                <a:cs typeface="Arial Rounded MT Bold" charset="0"/>
              </a:rPr>
              <a:t>Follow us on:</a:t>
            </a:r>
          </a:p>
          <a:p>
            <a:pPr marL="0" indent="0">
              <a:buNone/>
            </a:pPr>
            <a:endParaRPr lang="en-US" dirty="0">
              <a:latin typeface="Arial Rounded MT Bold" charset="0"/>
              <a:ea typeface="Arial Rounded MT Bold" charset="0"/>
              <a:cs typeface="Arial Rounded MT Bold" charset="0"/>
            </a:endParaRPr>
          </a:p>
          <a:p>
            <a:pPr marL="0" indent="0">
              <a:buNone/>
            </a:pPr>
            <a:r>
              <a:rPr lang="en-US" sz="3200" dirty="0">
                <a:latin typeface="Arial Rounded MT Bold" charset="0"/>
                <a:ea typeface="Arial Rounded MT Bold" charset="0"/>
                <a:cs typeface="Arial Rounded MT Bold" charset="0"/>
              </a:rPr>
              <a:t>Twitter:  @AFTLocal6262</a:t>
            </a:r>
          </a:p>
          <a:p>
            <a:pPr marL="0" indent="0">
              <a:buNone/>
            </a:pPr>
            <a:endParaRPr lang="en-US" dirty="0">
              <a:latin typeface="Arial Rounded MT Bold" charset="0"/>
              <a:ea typeface="Arial Rounded MT Bold" charset="0"/>
              <a:cs typeface="Arial Rounded MT Bold" charset="0"/>
            </a:endParaRPr>
          </a:p>
          <a:p>
            <a:pPr marL="0" indent="0">
              <a:buNone/>
            </a:pPr>
            <a:r>
              <a:rPr lang="en-US" sz="3200" dirty="0">
                <a:latin typeface="Arial Rounded MT Bold" charset="0"/>
                <a:ea typeface="Arial Rounded MT Bold" charset="0"/>
                <a:cs typeface="Arial Rounded MT Bold" charset="0"/>
              </a:rPr>
              <a:t>Facebook Group: AFT Local 6262</a:t>
            </a:r>
          </a:p>
          <a:p>
            <a:pPr marL="0" indent="0">
              <a:buNone/>
            </a:pPr>
            <a:endParaRPr lang="en-US" dirty="0">
              <a:latin typeface="Arial Rounded MT Bold" charset="0"/>
              <a:ea typeface="Arial Rounded MT Bold" charset="0"/>
              <a:cs typeface="Arial Rounded MT Bold" charset="0"/>
            </a:endParaRPr>
          </a:p>
          <a:p>
            <a:pPr marL="0" indent="0">
              <a:buNone/>
            </a:pPr>
            <a:r>
              <a:rPr lang="en-US" sz="3200" dirty="0">
                <a:latin typeface="Arial Rounded MT Bold" charset="0"/>
                <a:ea typeface="Arial Rounded MT Bold" charset="0"/>
                <a:cs typeface="Arial Rounded MT Bold" charset="0"/>
              </a:rPr>
              <a:t>Website: www.aftcoc.org</a:t>
            </a:r>
            <a:endParaRPr lang="en-US" sz="3200" dirty="0"/>
          </a:p>
        </p:txBody>
      </p:sp>
    </p:spTree>
    <p:extLst>
      <p:ext uri="{BB962C8B-B14F-4D97-AF65-F5344CB8AC3E}">
        <p14:creationId xmlns:p14="http://schemas.microsoft.com/office/powerpoint/2010/main" val="163349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5293-807A-D589-AE9B-97FEFF524D95}"/>
              </a:ext>
            </a:extLst>
          </p:cNvPr>
          <p:cNvSpPr>
            <a:spLocks noGrp="1"/>
          </p:cNvSpPr>
          <p:nvPr>
            <p:ph type="title"/>
          </p:nvPr>
        </p:nvSpPr>
        <p:spPr>
          <a:xfrm>
            <a:off x="1484310" y="0"/>
            <a:ext cx="10018713" cy="1295149"/>
          </a:xfrm>
        </p:spPr>
        <p:txBody>
          <a:bodyPr>
            <a:normAutofit/>
          </a:bodyPr>
          <a:lstStyle/>
          <a:p>
            <a:r>
              <a:rPr lang="en-US" sz="7200" b="1" dirty="0"/>
              <a:t>Union Strong!</a:t>
            </a:r>
          </a:p>
        </p:txBody>
      </p:sp>
      <p:sp>
        <p:nvSpPr>
          <p:cNvPr id="3" name="Content Placeholder 2">
            <a:extLst>
              <a:ext uri="{FF2B5EF4-FFF2-40B4-BE49-F238E27FC236}">
                <a16:creationId xmlns:a16="http://schemas.microsoft.com/office/drawing/2014/main" id="{D1CDAD3C-B2E2-3065-B7F8-73DD6D822E9E}"/>
              </a:ext>
            </a:extLst>
          </p:cNvPr>
          <p:cNvSpPr>
            <a:spLocks noGrp="1"/>
          </p:cNvSpPr>
          <p:nvPr>
            <p:ph idx="1"/>
          </p:nvPr>
        </p:nvSpPr>
        <p:spPr>
          <a:xfrm>
            <a:off x="1484310" y="1496337"/>
            <a:ext cx="10018713" cy="4765642"/>
          </a:xfrm>
        </p:spPr>
        <p:txBody>
          <a:bodyPr anchor="t">
            <a:normAutofit fontScale="92500" lnSpcReduction="20000"/>
          </a:bodyPr>
          <a:lstStyle/>
          <a:p>
            <a:pPr marL="0" indent="0">
              <a:buNone/>
            </a:pPr>
            <a:r>
              <a:rPr lang="en-US" sz="6000" b="0" i="0" dirty="0">
                <a:effectLst/>
                <a:latin typeface="UICTFontTextStyleBody"/>
              </a:rPr>
              <a:t>When we went on strike, we told you that we expected significant positive outcomes, and that tangible results would be felt at the bargaining table. </a:t>
            </a:r>
          </a:p>
          <a:p>
            <a:pPr marL="0" indent="0">
              <a:buNone/>
            </a:pPr>
            <a:r>
              <a:rPr lang="en-US" sz="6000" b="0" i="0" dirty="0">
                <a:effectLst/>
                <a:latin typeface="UICTFontTextStyleBody"/>
              </a:rPr>
              <a:t>We achieved our goals!</a:t>
            </a:r>
            <a:endParaRPr lang="en-US" sz="6000" dirty="0">
              <a:effectLst/>
              <a:latin typeface=".AppleSystemUIFont"/>
            </a:endParaRPr>
          </a:p>
          <a:p>
            <a:pPr marL="0" indent="0">
              <a:buNone/>
            </a:pPr>
            <a:endParaRPr lang="en-US" dirty="0"/>
          </a:p>
        </p:txBody>
      </p:sp>
    </p:spTree>
    <p:extLst>
      <p:ext uri="{BB962C8B-B14F-4D97-AF65-F5344CB8AC3E}">
        <p14:creationId xmlns:p14="http://schemas.microsoft.com/office/powerpoint/2010/main" val="363592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09" y="1"/>
            <a:ext cx="10018713" cy="1243584"/>
          </a:xfrm>
        </p:spPr>
        <p:txBody>
          <a:bodyPr/>
          <a:lstStyle/>
          <a:p>
            <a:r>
              <a:rPr lang="en-US" dirty="0">
                <a:latin typeface="Arial Rounded MT Bold" charset="0"/>
                <a:ea typeface="Arial Rounded MT Bold" charset="0"/>
                <a:cs typeface="Arial Rounded MT Bold" charset="0"/>
              </a:rPr>
              <a:t>Final Agreements</a:t>
            </a:r>
          </a:p>
        </p:txBody>
      </p:sp>
      <p:sp>
        <p:nvSpPr>
          <p:cNvPr id="5" name="Content Placeholder 4"/>
          <p:cNvSpPr>
            <a:spLocks noGrp="1"/>
          </p:cNvSpPr>
          <p:nvPr>
            <p:ph idx="1"/>
          </p:nvPr>
        </p:nvSpPr>
        <p:spPr>
          <a:xfrm>
            <a:off x="1484310" y="1243584"/>
            <a:ext cx="10018713" cy="5376673"/>
          </a:xfrm>
        </p:spPr>
        <p:txBody>
          <a:bodyPr anchor="t">
            <a:normAutofit lnSpcReduction="10000"/>
          </a:bodyPr>
          <a:lstStyle/>
          <a:p>
            <a:r>
              <a:rPr lang="en-US" sz="3200" dirty="0">
                <a:latin typeface="Arial Rounded MT Bold" charset="0"/>
                <a:ea typeface="Arial Rounded MT Bold" charset="0"/>
                <a:cs typeface="Arial Rounded MT Bold" charset="0"/>
              </a:rPr>
              <a:t>Article 1: Term of Contract (2022-24)</a:t>
            </a:r>
          </a:p>
          <a:p>
            <a:r>
              <a:rPr lang="en-US" sz="3200" dirty="0">
                <a:latin typeface="Arial Rounded MT Bold" charset="0"/>
                <a:ea typeface="Arial Rounded MT Bold" charset="0"/>
                <a:cs typeface="Arial Rounded MT Bold" charset="0"/>
              </a:rPr>
              <a:t>Article 4: Increased Release Time</a:t>
            </a:r>
          </a:p>
          <a:p>
            <a:r>
              <a:rPr lang="en-US" sz="3200" dirty="0">
                <a:latin typeface="Arial Rounded MT Bold" charset="0"/>
                <a:ea typeface="Arial Rounded MT Bold" charset="0"/>
                <a:cs typeface="Arial Rounded MT Bold" charset="0"/>
              </a:rPr>
              <a:t>Article 6: Assignments (Fully Implemented)</a:t>
            </a:r>
          </a:p>
          <a:p>
            <a:r>
              <a:rPr lang="en-US" sz="3200" dirty="0">
                <a:latin typeface="Arial Rounded MT Bold" charset="0"/>
                <a:ea typeface="Arial Rounded MT Bold" charset="0"/>
                <a:cs typeface="Arial Rounded MT Bold" charset="0"/>
              </a:rPr>
              <a:t>Article 10: Compensation (Record Increases)</a:t>
            </a:r>
          </a:p>
          <a:p>
            <a:r>
              <a:rPr lang="en-US" sz="3200" dirty="0">
                <a:latin typeface="Arial Rounded MT Bold" charset="0"/>
                <a:ea typeface="Arial Rounded MT Bold" charset="0"/>
                <a:cs typeface="Arial Rounded MT Bold" charset="0"/>
              </a:rPr>
              <a:t>Article 11: Working Conditions (Academic Freedom)</a:t>
            </a:r>
          </a:p>
          <a:p>
            <a:r>
              <a:rPr lang="en-US" sz="3200" dirty="0">
                <a:latin typeface="Arial Rounded MT Bold" charset="0"/>
                <a:ea typeface="Arial Rounded MT Bold" charset="0"/>
                <a:cs typeface="Arial Rounded MT Bold" charset="0"/>
              </a:rPr>
              <a:t>Article 19: Professional Development (ACUE)</a:t>
            </a:r>
          </a:p>
          <a:p>
            <a:r>
              <a:rPr lang="en-US" sz="3200" dirty="0">
                <a:latin typeface="Arial Rounded MT Bold" charset="0"/>
                <a:ea typeface="Arial Rounded MT Bold" charset="0"/>
                <a:cs typeface="Arial Rounded MT Bold" charset="0"/>
              </a:rPr>
              <a:t>Appendix G (Added paid seats and committees)</a:t>
            </a:r>
          </a:p>
          <a:p>
            <a:r>
              <a:rPr lang="en-US" sz="3200" dirty="0">
                <a:latin typeface="Arial Rounded MT Bold" charset="0"/>
                <a:ea typeface="Arial Rounded MT Bold" charset="0"/>
                <a:cs typeface="Arial Rounded MT Bold" charset="0"/>
              </a:rPr>
              <a:t>Professionalism MOU</a:t>
            </a:r>
          </a:p>
        </p:txBody>
      </p:sp>
    </p:spTree>
    <p:extLst>
      <p:ext uri="{BB962C8B-B14F-4D97-AF65-F5344CB8AC3E}">
        <p14:creationId xmlns:p14="http://schemas.microsoft.com/office/powerpoint/2010/main" val="48978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09" y="1"/>
            <a:ext cx="10018713" cy="1243584"/>
          </a:xfrm>
        </p:spPr>
        <p:txBody>
          <a:bodyPr/>
          <a:lstStyle/>
          <a:p>
            <a:r>
              <a:rPr lang="en-US" dirty="0">
                <a:latin typeface="Arial Rounded MT Bold" charset="0"/>
                <a:ea typeface="Arial Rounded MT Bold" charset="0"/>
                <a:cs typeface="Arial Rounded MT Bold" charset="0"/>
              </a:rPr>
              <a:t>Article 10: Compensation</a:t>
            </a:r>
          </a:p>
        </p:txBody>
      </p:sp>
      <p:sp>
        <p:nvSpPr>
          <p:cNvPr id="5" name="Content Placeholder 4"/>
          <p:cNvSpPr>
            <a:spLocks noGrp="1"/>
          </p:cNvSpPr>
          <p:nvPr>
            <p:ph idx="1"/>
          </p:nvPr>
        </p:nvSpPr>
        <p:spPr>
          <a:xfrm>
            <a:off x="1484310" y="1243584"/>
            <a:ext cx="10018713" cy="5376673"/>
          </a:xfrm>
        </p:spPr>
        <p:txBody>
          <a:bodyPr anchor="t">
            <a:normAutofit/>
          </a:bodyPr>
          <a:lstStyle/>
          <a:p>
            <a:endParaRPr lang="en-US" sz="3200" dirty="0">
              <a:latin typeface="Arial Rounded MT Bold" charset="0"/>
              <a:ea typeface="Arial Rounded MT Bold" charset="0"/>
              <a:cs typeface="Arial Rounded MT Bold" charset="0"/>
            </a:endParaRPr>
          </a:p>
          <a:p>
            <a:r>
              <a:rPr lang="en-US" sz="3200" dirty="0">
                <a:latin typeface="Arial Rounded MT Bold" charset="0"/>
                <a:ea typeface="Arial Rounded MT Bold" charset="0"/>
                <a:cs typeface="Arial Rounded MT Bold" charset="0"/>
              </a:rPr>
              <a:t>2 year agreement</a:t>
            </a:r>
          </a:p>
          <a:p>
            <a:r>
              <a:rPr lang="en-US" sz="3200" dirty="0">
                <a:latin typeface="Arial Rounded MT Bold" charset="0"/>
                <a:ea typeface="Arial Rounded MT Bold" charset="0"/>
                <a:cs typeface="Arial Rounded MT Bold" charset="0"/>
              </a:rPr>
              <a:t>Record Increases (24.75% - 29.18%)</a:t>
            </a:r>
          </a:p>
          <a:p>
            <a:r>
              <a:rPr lang="en-US" sz="3200" dirty="0">
                <a:latin typeface="Arial Rounded MT Bold" charset="0"/>
                <a:ea typeface="Arial Rounded MT Bold" charset="0"/>
                <a:cs typeface="Arial Rounded MT Bold" charset="0"/>
              </a:rPr>
              <a:t>Office Hours Increased to the Non-instructional Rate ($57.40 - $79.07)</a:t>
            </a:r>
          </a:p>
          <a:p>
            <a:r>
              <a:rPr lang="en-US" sz="3200" dirty="0">
                <a:latin typeface="Arial Rounded MT Bold" charset="0"/>
                <a:ea typeface="Arial Rounded MT Bold" charset="0"/>
                <a:cs typeface="Arial Rounded MT Bold" charset="0"/>
              </a:rPr>
              <a:t>Final Salary Schedules Available at </a:t>
            </a:r>
            <a:r>
              <a:rPr lang="en-US" sz="3200" dirty="0" err="1">
                <a:latin typeface="Arial Rounded MT Bold" charset="0"/>
                <a:ea typeface="Arial Rounded MT Bold" charset="0"/>
                <a:cs typeface="Arial Rounded MT Bold" charset="0"/>
                <a:hlinkClick r:id="rId2"/>
              </a:rPr>
              <a:t>www.AFTcoc.org</a:t>
            </a:r>
            <a:r>
              <a:rPr lang="en-US" sz="3200" dirty="0">
                <a:latin typeface="Arial Rounded MT Bold" charset="0"/>
                <a:ea typeface="Arial Rounded MT Bold" charset="0"/>
                <a:cs typeface="Arial Rounded MT Bold" charset="0"/>
                <a:hlinkClick r:id="rId2"/>
              </a:rPr>
              <a:t> </a:t>
            </a:r>
            <a:endParaRPr lang="en-US" sz="32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30151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1"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2" name="Rectangle 16">
            <a:extLst>
              <a:ext uri="{FF2B5EF4-FFF2-40B4-BE49-F238E27FC236}">
                <a16:creationId xmlns:a16="http://schemas.microsoft.com/office/drawing/2014/main" id="{F04D6E81-9266-46DD-8C06-EE8BF90AC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9A55C7A-00DF-DE56-78D2-BC4E6DDCBD47}"/>
              </a:ext>
            </a:extLst>
          </p:cNvPr>
          <p:cNvPicPr>
            <a:picLocks noChangeAspect="1"/>
          </p:cNvPicPr>
          <p:nvPr/>
        </p:nvPicPr>
        <p:blipFill>
          <a:blip r:embed="rId3"/>
          <a:stretch>
            <a:fillRect/>
          </a:stretch>
        </p:blipFill>
        <p:spPr>
          <a:xfrm>
            <a:off x="643467" y="920835"/>
            <a:ext cx="10905066" cy="5016329"/>
          </a:xfrm>
          <a:prstGeom prst="rect">
            <a:avLst/>
          </a:prstGeom>
        </p:spPr>
      </p:pic>
    </p:spTree>
    <p:extLst>
      <p:ext uri="{BB962C8B-B14F-4D97-AF65-F5344CB8AC3E}">
        <p14:creationId xmlns:p14="http://schemas.microsoft.com/office/powerpoint/2010/main" val="162137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ectangle 16">
            <a:extLst>
              <a:ext uri="{FF2B5EF4-FFF2-40B4-BE49-F238E27FC236}">
                <a16:creationId xmlns:a16="http://schemas.microsoft.com/office/drawing/2014/main" id="{F04D6E81-9266-46DD-8C06-EE8BF90AC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3690ED2-9686-9BBA-2CE0-C507DBCA143F}"/>
              </a:ext>
            </a:extLst>
          </p:cNvPr>
          <p:cNvPicPr>
            <a:picLocks noChangeAspect="1"/>
          </p:cNvPicPr>
          <p:nvPr/>
        </p:nvPicPr>
        <p:blipFill>
          <a:blip r:embed="rId3"/>
          <a:stretch>
            <a:fillRect/>
          </a:stretch>
        </p:blipFill>
        <p:spPr>
          <a:xfrm>
            <a:off x="961376" y="643466"/>
            <a:ext cx="10269248" cy="5571067"/>
          </a:xfrm>
          <a:prstGeom prst="rect">
            <a:avLst/>
          </a:prstGeom>
        </p:spPr>
      </p:pic>
    </p:spTree>
    <p:extLst>
      <p:ext uri="{BB962C8B-B14F-4D97-AF65-F5344CB8AC3E}">
        <p14:creationId xmlns:p14="http://schemas.microsoft.com/office/powerpoint/2010/main" val="86803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ectangle 16">
            <a:extLst>
              <a:ext uri="{FF2B5EF4-FFF2-40B4-BE49-F238E27FC236}">
                <a16:creationId xmlns:a16="http://schemas.microsoft.com/office/drawing/2014/main" id="{F04D6E81-9266-46DD-8C06-EE8BF90AC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FD64D61-F576-6C39-E613-8E2B3960480D}"/>
              </a:ext>
            </a:extLst>
          </p:cNvPr>
          <p:cNvPicPr>
            <a:picLocks noGrp="1" noChangeAspect="1"/>
          </p:cNvPicPr>
          <p:nvPr>
            <p:ph idx="1"/>
          </p:nvPr>
        </p:nvPicPr>
        <p:blipFill>
          <a:blip r:embed="rId3"/>
          <a:stretch>
            <a:fillRect/>
          </a:stretch>
        </p:blipFill>
        <p:spPr>
          <a:xfrm>
            <a:off x="2966186" y="643466"/>
            <a:ext cx="6259627" cy="5571067"/>
          </a:xfrm>
          <a:prstGeom prst="rect">
            <a:avLst/>
          </a:prstGeom>
        </p:spPr>
      </p:pic>
    </p:spTree>
    <p:extLst>
      <p:ext uri="{BB962C8B-B14F-4D97-AF65-F5344CB8AC3E}">
        <p14:creationId xmlns:p14="http://schemas.microsoft.com/office/powerpoint/2010/main" val="31189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ectangle 16">
            <a:extLst>
              <a:ext uri="{FF2B5EF4-FFF2-40B4-BE49-F238E27FC236}">
                <a16:creationId xmlns:a16="http://schemas.microsoft.com/office/drawing/2014/main" id="{F04D6E81-9266-46DD-8C06-EE8BF90AC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2200BF8-3383-2B88-74CA-D3916B04FF7A}"/>
              </a:ext>
            </a:extLst>
          </p:cNvPr>
          <p:cNvPicPr>
            <a:picLocks noGrp="1" noChangeAspect="1"/>
          </p:cNvPicPr>
          <p:nvPr>
            <p:ph idx="1"/>
          </p:nvPr>
        </p:nvPicPr>
        <p:blipFill>
          <a:blip r:embed="rId3"/>
          <a:stretch>
            <a:fillRect/>
          </a:stretch>
        </p:blipFill>
        <p:spPr>
          <a:xfrm>
            <a:off x="2646422" y="643466"/>
            <a:ext cx="6899156" cy="5571067"/>
          </a:xfrm>
          <a:prstGeom prst="rect">
            <a:avLst/>
          </a:prstGeom>
        </p:spPr>
      </p:pic>
    </p:spTree>
    <p:extLst>
      <p:ext uri="{BB962C8B-B14F-4D97-AF65-F5344CB8AC3E}">
        <p14:creationId xmlns:p14="http://schemas.microsoft.com/office/powerpoint/2010/main" val="225104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ectangle 16">
            <a:extLst>
              <a:ext uri="{FF2B5EF4-FFF2-40B4-BE49-F238E27FC236}">
                <a16:creationId xmlns:a16="http://schemas.microsoft.com/office/drawing/2014/main" id="{F04D6E81-9266-46DD-8C06-EE8BF90AC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5017CCC-02A5-1A61-D749-DE6B7238AC34}"/>
              </a:ext>
            </a:extLst>
          </p:cNvPr>
          <p:cNvPicPr>
            <a:picLocks noGrp="1" noChangeAspect="1"/>
          </p:cNvPicPr>
          <p:nvPr>
            <p:ph idx="1"/>
          </p:nvPr>
        </p:nvPicPr>
        <p:blipFill>
          <a:blip r:embed="rId3"/>
          <a:stretch>
            <a:fillRect/>
          </a:stretch>
        </p:blipFill>
        <p:spPr>
          <a:xfrm>
            <a:off x="1585015" y="643466"/>
            <a:ext cx="9021970" cy="5571067"/>
          </a:xfrm>
          <a:prstGeom prst="rect">
            <a:avLst/>
          </a:prstGeom>
        </p:spPr>
      </p:pic>
    </p:spTree>
    <p:extLst>
      <p:ext uri="{BB962C8B-B14F-4D97-AF65-F5344CB8AC3E}">
        <p14:creationId xmlns:p14="http://schemas.microsoft.com/office/powerpoint/2010/main" val="1095649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115</TotalTime>
  <Words>564</Words>
  <Application>Microsoft Office PowerPoint</Application>
  <PresentationFormat>Widescreen</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Parallax</vt:lpstr>
      <vt:lpstr>AFT Local 6262 Part-time Faculty United at COC</vt:lpstr>
      <vt:lpstr>Union Strong!</vt:lpstr>
      <vt:lpstr>Final Agreements</vt:lpstr>
      <vt:lpstr>Article 10: Compensation</vt:lpstr>
      <vt:lpstr>PowerPoint Presentation</vt:lpstr>
      <vt:lpstr>PowerPoint Presentation</vt:lpstr>
      <vt:lpstr>PowerPoint Presentation</vt:lpstr>
      <vt:lpstr>PowerPoint Presentation</vt:lpstr>
      <vt:lpstr>PowerPoint Presentation</vt:lpstr>
      <vt:lpstr>Article 11: Working Conditions  (Academic Freedom)</vt:lpstr>
      <vt:lpstr>APPENDIX G: DISTRICT-COMPENSATED COMMITTEES</vt:lpstr>
      <vt:lpstr>Article 19: Professional Development</vt:lpstr>
      <vt:lpstr>Academic Expectations MOU</vt:lpstr>
      <vt:lpstr>Challenges Ahead</vt:lpstr>
      <vt:lpstr>American Federation of Teachers Local 6262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Federation of Teachers Local 6262</dc:title>
  <dc:creator>Warren Heaton</dc:creator>
  <cp:lastModifiedBy>Warren Heaton</cp:lastModifiedBy>
  <cp:revision>21</cp:revision>
  <dcterms:created xsi:type="dcterms:W3CDTF">2018-02-07T23:43:00Z</dcterms:created>
  <dcterms:modified xsi:type="dcterms:W3CDTF">2023-07-28T00:33:24Z</dcterms:modified>
</cp:coreProperties>
</file>